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3" r:id="rId2"/>
    <p:sldId id="256" r:id="rId3"/>
    <p:sldId id="284" r:id="rId4"/>
    <p:sldId id="310" r:id="rId5"/>
    <p:sldId id="311" r:id="rId6"/>
    <p:sldId id="314" r:id="rId7"/>
    <p:sldId id="319" r:id="rId8"/>
    <p:sldId id="317" r:id="rId9"/>
    <p:sldId id="313" r:id="rId10"/>
    <p:sldId id="320" r:id="rId11"/>
    <p:sldId id="318" r:id="rId12"/>
    <p:sldId id="307" r:id="rId13"/>
    <p:sldId id="309" r:id="rId14"/>
    <p:sldId id="271" r:id="rId15"/>
    <p:sldId id="283" r:id="rId16"/>
    <p:sldId id="32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onghwa eun" initials="je" lastIdx="1" clrIdx="0">
    <p:extLst>
      <p:ext uri="{19B8F6BF-5375-455C-9EA6-DF929625EA0E}">
        <p15:presenceInfo xmlns:p15="http://schemas.microsoft.com/office/powerpoint/2012/main" userId="80bc7d3525480fa7" providerId="Windows Live"/>
      </p:ext>
    </p:extLst>
  </p:cmAuthor>
  <p:cmAuthor id="2" name="Windows 사용자" initials="W사" lastIdx="2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B4A"/>
    <a:srgbClr val="010129"/>
    <a:srgbClr val="E444DC"/>
    <a:srgbClr val="280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53" d="100"/>
          <a:sy n="53" d="100"/>
        </p:scale>
        <p:origin x="63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3046"/>
            <a:ext cx="12192000" cy="6858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24" y="53007"/>
            <a:ext cx="5149724" cy="6725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4202" y="2062694"/>
            <a:ext cx="5629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Lesson 1.</a:t>
            </a:r>
          </a:p>
          <a:p>
            <a:pPr algn="ctr"/>
            <a:endParaRPr lang="en-US" altLang="ko-KR" sz="3600" dirty="0"/>
          </a:p>
          <a:p>
            <a:pPr algn="ctr"/>
            <a:r>
              <a:rPr lang="en-US" altLang="ko-KR" sz="3600" dirty="0"/>
              <a:t>Where Are You From?</a:t>
            </a:r>
          </a:p>
          <a:p>
            <a:pPr algn="ctr"/>
            <a:endParaRPr lang="en-US" altLang="ko-KR" sz="3600" dirty="0"/>
          </a:p>
          <a:p>
            <a:pPr algn="ctr"/>
            <a:r>
              <a:rPr lang="en-US" altLang="ko-KR" sz="3600" dirty="0"/>
              <a:t>4</a:t>
            </a:r>
            <a:r>
              <a:rPr lang="ko-KR" altLang="en-US" sz="3600" dirty="0"/>
              <a:t>차시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81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7" y="0"/>
            <a:ext cx="628650" cy="6858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153687" y="4113257"/>
            <a:ext cx="4145873" cy="2411729"/>
            <a:chOff x="1220733" y="2128897"/>
            <a:chExt cx="5216726" cy="3181312"/>
          </a:xfrm>
        </p:grpSpPr>
        <p:sp>
          <p:nvSpPr>
            <p:cNvPr id="13" name="직사각형 12"/>
            <p:cNvSpPr/>
            <p:nvPr/>
          </p:nvSpPr>
          <p:spPr>
            <a:xfrm>
              <a:off x="1220733" y="2128897"/>
              <a:ext cx="5216726" cy="31813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281" y="2176784"/>
              <a:ext cx="1071479" cy="145287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095" y="3571288"/>
              <a:ext cx="2093800" cy="1622601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7728" y="2341449"/>
              <a:ext cx="2037425" cy="2756206"/>
            </a:xfrm>
            <a:prstGeom prst="rect">
              <a:avLst/>
            </a:prstGeom>
          </p:spPr>
        </p:pic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2D28E8D-82A3-4186-828D-9E42201CC6AB}"/>
              </a:ext>
            </a:extLst>
          </p:cNvPr>
          <p:cNvSpPr/>
          <p:nvPr/>
        </p:nvSpPr>
        <p:spPr>
          <a:xfrm>
            <a:off x="1026400" y="415290"/>
            <a:ext cx="103535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00B050"/>
                </a:solidFill>
              </a:rPr>
              <a:t>Let’s </a:t>
            </a:r>
            <a:r>
              <a:rPr lang="en-US" altLang="ko-KR" sz="3600" b="1" dirty="0"/>
              <a:t>Practice </a:t>
            </a:r>
            <a:r>
              <a:rPr lang="ko-KR" altLang="en-US" sz="1600" b="1" dirty="0"/>
              <a:t> 문장의 뜻을 생각하며 읽기 연습 해 봅시다</a:t>
            </a:r>
            <a:r>
              <a:rPr lang="en-US" altLang="ko-KR" sz="1600" b="1" dirty="0"/>
              <a:t>.</a:t>
            </a:r>
          </a:p>
          <a:p>
            <a:pPr marL="342900" indent="-342900">
              <a:buAutoNum type="alphaUcPeriod"/>
            </a:pPr>
            <a:endParaRPr lang="en-US" altLang="ko-KR" sz="1600" b="1" dirty="0"/>
          </a:p>
          <a:p>
            <a:pPr marL="342900" indent="-342900">
              <a:buAutoNum type="alphaUcPeriod"/>
            </a:pPr>
            <a:endParaRPr lang="en-US" altLang="ko-KR" sz="16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7140280" y="4113257"/>
            <a:ext cx="4239671" cy="2411729"/>
            <a:chOff x="544068" y="1862731"/>
            <a:chExt cx="6866302" cy="3943910"/>
          </a:xfrm>
        </p:grpSpPr>
        <p:sp>
          <p:nvSpPr>
            <p:cNvPr id="19" name="직사각형 18"/>
            <p:cNvSpPr/>
            <p:nvPr/>
          </p:nvSpPr>
          <p:spPr>
            <a:xfrm>
              <a:off x="544068" y="1862731"/>
              <a:ext cx="6866302" cy="394391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45707" y="2260978"/>
              <a:ext cx="6030294" cy="3280653"/>
              <a:chOff x="1002949" y="2740968"/>
              <a:chExt cx="6030294" cy="3280653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2949" y="2970277"/>
                <a:ext cx="4108502" cy="3051344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9003" y="2740968"/>
                <a:ext cx="988256" cy="1324397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1451" y="4130870"/>
                <a:ext cx="1921792" cy="1709901"/>
              </a:xfrm>
              <a:prstGeom prst="rect">
                <a:avLst/>
              </a:prstGeom>
            </p:spPr>
          </p:pic>
        </p:grp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FDF197E-AB4C-4944-B698-915043790D4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53686" y="1608616"/>
            <a:ext cx="4145873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Hi,  my  name  is  </a:t>
            </a:r>
            <a:r>
              <a:rPr lang="en-US" altLang="ko-KR" b="1" dirty="0" err="1"/>
              <a:t>Sora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from  Canada.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eleven  years  old.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like </a:t>
            </a:r>
            <a:r>
              <a:rPr lang="en-US" altLang="ko-KR" b="1" dirty="0" err="1"/>
              <a:t>Bibimbap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can  do  </a:t>
            </a:r>
            <a:r>
              <a:rPr lang="en-US" altLang="ko-KR" b="1" dirty="0" err="1"/>
              <a:t>teagwondo</a:t>
            </a:r>
            <a:r>
              <a:rPr lang="en-US" altLang="ko-KR" b="1" dirty="0"/>
              <a:t>  well.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96816" y="2122115"/>
            <a:ext cx="1367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Korea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77234" y="2512364"/>
            <a:ext cx="7947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twelve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65284" y="1608615"/>
            <a:ext cx="4145873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Hi,  my  name  is  Jack.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from  the U.S.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eleven  years  old.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like  chicken.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can paly  soccer  well.</a:t>
            </a:r>
            <a:endParaRPr lang="ko-KR" alt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14290" y="2122115"/>
            <a:ext cx="1367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the U.K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36139" y="2922721"/>
            <a:ext cx="1810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fish and chips.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6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7" y="0"/>
            <a:ext cx="628650" cy="6858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153687" y="4113257"/>
            <a:ext cx="4145873" cy="2411729"/>
            <a:chOff x="1220733" y="2128897"/>
            <a:chExt cx="5216726" cy="3181312"/>
          </a:xfrm>
        </p:grpSpPr>
        <p:sp>
          <p:nvSpPr>
            <p:cNvPr id="13" name="직사각형 12"/>
            <p:cNvSpPr/>
            <p:nvPr/>
          </p:nvSpPr>
          <p:spPr>
            <a:xfrm>
              <a:off x="1220733" y="2128897"/>
              <a:ext cx="5216726" cy="31813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1281" y="2176784"/>
              <a:ext cx="1071479" cy="145287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9095" y="3571288"/>
              <a:ext cx="2093800" cy="1622601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7728" y="2341449"/>
              <a:ext cx="2037425" cy="2756206"/>
            </a:xfrm>
            <a:prstGeom prst="rect">
              <a:avLst/>
            </a:prstGeom>
          </p:spPr>
        </p:pic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2D28E8D-82A3-4186-828D-9E42201CC6AB}"/>
              </a:ext>
            </a:extLst>
          </p:cNvPr>
          <p:cNvSpPr/>
          <p:nvPr/>
        </p:nvSpPr>
        <p:spPr>
          <a:xfrm>
            <a:off x="1026400" y="415290"/>
            <a:ext cx="10353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765B4A"/>
                </a:solidFill>
              </a:rPr>
              <a:t>A. </a:t>
            </a:r>
            <a:r>
              <a:rPr lang="en-US" altLang="ko-KR" sz="3600" b="1" dirty="0">
                <a:solidFill>
                  <a:srgbClr val="00B050"/>
                </a:solidFill>
              </a:rPr>
              <a:t>Let’s </a:t>
            </a:r>
            <a:r>
              <a:rPr lang="en-US" altLang="ko-KR" sz="3600" b="1" dirty="0"/>
              <a:t>Read  </a:t>
            </a:r>
            <a:r>
              <a:rPr lang="ko-KR" altLang="en-US" sz="1600" b="1" dirty="0"/>
              <a:t>자기를 소개하는 글을 읽어 봅시다</a:t>
            </a:r>
            <a:r>
              <a:rPr lang="en-US" altLang="ko-KR" sz="1600" b="1" dirty="0"/>
              <a:t>.</a:t>
            </a:r>
          </a:p>
          <a:p>
            <a:r>
              <a:rPr lang="en-US" altLang="ko-KR" sz="2000" b="1" dirty="0"/>
              <a:t>Look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and Think</a:t>
            </a:r>
          </a:p>
          <a:p>
            <a:pPr marL="342900" indent="-342900">
              <a:buAutoNum type="alphaUcPeriod"/>
            </a:pPr>
            <a:endParaRPr lang="en-US" altLang="ko-KR" sz="16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7140280" y="4113257"/>
            <a:ext cx="4239671" cy="2411729"/>
            <a:chOff x="544068" y="1862731"/>
            <a:chExt cx="6866302" cy="3943910"/>
          </a:xfrm>
        </p:grpSpPr>
        <p:sp>
          <p:nvSpPr>
            <p:cNvPr id="19" name="직사각형 18"/>
            <p:cNvSpPr/>
            <p:nvPr/>
          </p:nvSpPr>
          <p:spPr>
            <a:xfrm>
              <a:off x="544068" y="1862731"/>
              <a:ext cx="6866302" cy="394391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45707" y="2260978"/>
              <a:ext cx="6030294" cy="3280653"/>
              <a:chOff x="1002949" y="2740968"/>
              <a:chExt cx="6030294" cy="3280653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2949" y="2970277"/>
                <a:ext cx="4108502" cy="3051344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9003" y="2740968"/>
                <a:ext cx="988256" cy="1324397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1451" y="4130870"/>
                <a:ext cx="1921792" cy="1709901"/>
              </a:xfrm>
              <a:prstGeom prst="rect">
                <a:avLst/>
              </a:prstGeom>
            </p:spPr>
          </p:pic>
        </p:grp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FDF197E-AB4C-4944-B698-915043790D4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53686" y="1608616"/>
            <a:ext cx="4145873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Hi,  my  name  is  </a:t>
            </a:r>
            <a:r>
              <a:rPr lang="en-US" altLang="ko-KR" b="1" dirty="0" err="1"/>
              <a:t>Sora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from  Canada.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eleven  years  old.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like </a:t>
            </a:r>
            <a:r>
              <a:rPr lang="en-US" altLang="ko-KR" b="1" dirty="0" err="1"/>
              <a:t>Bibimbap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can  do  </a:t>
            </a:r>
            <a:r>
              <a:rPr lang="en-US" altLang="ko-KR" b="1" dirty="0" err="1"/>
              <a:t>teagwondo</a:t>
            </a:r>
            <a:r>
              <a:rPr lang="en-US" altLang="ko-KR" b="1" dirty="0"/>
              <a:t>  well.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96816" y="2122115"/>
            <a:ext cx="1367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Korea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77234" y="2512364"/>
            <a:ext cx="7947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twelve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65284" y="1608615"/>
            <a:ext cx="4145873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Hi,  my  name  is  Jack.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from  the U.S.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eleven  years  old.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like  chicken.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can paly  soccer  well.</a:t>
            </a:r>
            <a:endParaRPr lang="ko-KR" alt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14290" y="2122115"/>
            <a:ext cx="1367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the U.K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36139" y="2922721"/>
            <a:ext cx="1810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fish and chips.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097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7" y="0"/>
            <a:ext cx="62865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17" y="152400"/>
            <a:ext cx="62865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776" y="1428750"/>
            <a:ext cx="582472" cy="497749"/>
          </a:xfrm>
          <a:prstGeom prst="rect">
            <a:avLst/>
          </a:prstGeom>
        </p:spPr>
      </p:pic>
      <p:sp>
        <p:nvSpPr>
          <p:cNvPr id="11" name="내용 개체 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83" y="1440112"/>
            <a:ext cx="11221433" cy="4282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45457" y="2853635"/>
            <a:ext cx="8688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Korea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36860" y="3824642"/>
            <a:ext cx="1160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FF0000"/>
                </a:solidFill>
              </a:rPr>
              <a:t>bibimbap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45457" y="4817418"/>
            <a:ext cx="8688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twelve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31274" y="3824642"/>
            <a:ext cx="1438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taekwondo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72940" y="2853635"/>
            <a:ext cx="1160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the U.K.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07626" y="4817418"/>
            <a:ext cx="1160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eleven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57668" y="3821468"/>
            <a:ext cx="15452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fish and chips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84058" y="3821468"/>
            <a:ext cx="1160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soccer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3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71303" y="665149"/>
            <a:ext cx="9601200" cy="1485900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solidFill>
                  <a:srgbClr val="002060"/>
                </a:solidFill>
              </a:rPr>
              <a:t>정리하기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165800" y="2050246"/>
            <a:ext cx="8495211" cy="2843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200" dirty="0"/>
              <a:t>I am from Australia.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200" dirty="0"/>
              <a:t>I am from Korea.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200" dirty="0"/>
              <a:t>I like fish and chips.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200" dirty="0"/>
              <a:t>I am twelve years old.</a:t>
            </a:r>
          </a:p>
          <a:p>
            <a:pPr marL="0" indent="0">
              <a:buNone/>
            </a:pPr>
            <a:endParaRPr lang="en-US" altLang="ko-KR" sz="320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7" y="0"/>
            <a:ext cx="628650" cy="68580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5921829" y="1593669"/>
            <a:ext cx="5625736" cy="3962399"/>
            <a:chOff x="1220733" y="2128897"/>
            <a:chExt cx="5216726" cy="3181312"/>
          </a:xfrm>
        </p:grpSpPr>
        <p:sp>
          <p:nvSpPr>
            <p:cNvPr id="8" name="직사각형 7"/>
            <p:cNvSpPr/>
            <p:nvPr/>
          </p:nvSpPr>
          <p:spPr>
            <a:xfrm>
              <a:off x="1220733" y="2128897"/>
              <a:ext cx="5216726" cy="31813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281" y="2176784"/>
              <a:ext cx="1071479" cy="145287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095" y="3571288"/>
              <a:ext cx="2093800" cy="1622601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7728" y="2341449"/>
              <a:ext cx="2037425" cy="27562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502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7" y="0"/>
            <a:ext cx="62865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0880" y="550636"/>
            <a:ext cx="9601200" cy="1485900"/>
          </a:xfrm>
        </p:spPr>
        <p:txBody>
          <a:bodyPr/>
          <a:lstStyle/>
          <a:p>
            <a:r>
              <a:rPr lang="ko-KR" altLang="en-US" b="1" dirty="0">
                <a:solidFill>
                  <a:srgbClr val="00B050"/>
                </a:solidFill>
              </a:rPr>
              <a:t>도전</a:t>
            </a:r>
            <a:r>
              <a:rPr lang="en-US" altLang="ko-KR" b="1" dirty="0">
                <a:solidFill>
                  <a:srgbClr val="00B050"/>
                </a:solidFill>
              </a:rPr>
              <a:t>! </a:t>
            </a:r>
            <a:r>
              <a:rPr lang="ko-KR" altLang="en-US" b="1" dirty="0"/>
              <a:t>나도 할 수 있어요</a:t>
            </a:r>
            <a:r>
              <a:rPr lang="en-US" altLang="ko-KR" b="1" dirty="0"/>
              <a:t>!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6396103" y="408942"/>
            <a:ext cx="5691394" cy="6238826"/>
            <a:chOff x="6588870" y="452486"/>
            <a:chExt cx="5691394" cy="623882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8870" y="452486"/>
              <a:ext cx="5691394" cy="323777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6309" y="3690257"/>
              <a:ext cx="5673955" cy="3001055"/>
            </a:xfrm>
            <a:prstGeom prst="rect">
              <a:avLst/>
            </a:prstGeom>
          </p:spPr>
        </p:pic>
      </p:grpSp>
      <p:sp>
        <p:nvSpPr>
          <p:cNvPr id="4" name="내용 개체 틀 2"/>
          <p:cNvSpPr txBox="1">
            <a:spLocks/>
          </p:cNvSpPr>
          <p:nvPr/>
        </p:nvSpPr>
        <p:spPr>
          <a:xfrm>
            <a:off x="375509" y="2439697"/>
            <a:ext cx="6116377" cy="3514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Franklin Gothic Book" panose="020B0503020102020204" pitchFamily="34" charset="0"/>
              <a:buAutoNum type="arabicPeriod"/>
            </a:pPr>
            <a:r>
              <a:rPr lang="ko-KR" altLang="en-US" sz="3600" dirty="0"/>
              <a:t>교과서 </a:t>
            </a:r>
            <a:r>
              <a:rPr lang="en-US" altLang="ko-KR" sz="3600" dirty="0"/>
              <a:t>17</a:t>
            </a:r>
            <a:r>
              <a:rPr lang="ko-KR" altLang="en-US" sz="3600" dirty="0"/>
              <a:t>쪽 </a:t>
            </a:r>
            <a:r>
              <a:rPr lang="en-US" altLang="ko-KR" sz="3600" b="1" dirty="0">
                <a:solidFill>
                  <a:srgbClr val="00B050"/>
                </a:solidFill>
              </a:rPr>
              <a:t>P</a:t>
            </a:r>
            <a:r>
              <a:rPr lang="en-US" altLang="ko-KR" sz="3600" dirty="0"/>
              <a:t>oint </a:t>
            </a:r>
            <a:r>
              <a:rPr lang="en-US" altLang="ko-KR" sz="3600" b="1" dirty="0">
                <a:solidFill>
                  <a:srgbClr val="E444DC"/>
                </a:solidFill>
              </a:rPr>
              <a:t>C</a:t>
            </a:r>
            <a:r>
              <a:rPr lang="en-US" altLang="ko-KR" sz="3600" dirty="0"/>
              <a:t>heck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altLang="ko-KR" sz="3600" dirty="0"/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altLang="ko-KR" sz="3600" dirty="0"/>
              <a:t>2. Write it </a:t>
            </a:r>
            <a:r>
              <a:rPr lang="ko-KR" altLang="en-US" sz="3600" dirty="0"/>
              <a:t>문장 쓰기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0286" y="906831"/>
            <a:ext cx="107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Korea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76789" y="906831"/>
            <a:ext cx="107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.</a:t>
            </a:r>
            <a:endParaRPr lang="ko-KR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89980" y="1451117"/>
            <a:ext cx="315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I am twelve years old.</a:t>
            </a:r>
            <a:endParaRPr lang="ko-KR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319825-FFE9-4958-8DB0-2B4B8E2864D3}"/>
              </a:ext>
            </a:extLst>
          </p:cNvPr>
          <p:cNvSpPr>
            <a:spLocks noGrp="1"/>
          </p:cNvSpPr>
          <p:nvPr/>
        </p:nvSpPr>
        <p:spPr>
          <a:xfrm>
            <a:off x="323625" y="516295"/>
            <a:ext cx="11165113" cy="5910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이 영상에 사용한 교과서의 지문</a:t>
            </a:r>
            <a:r>
              <a:rPr lang="en-US" altLang="ko-KR" sz="2800" b="1" dirty="0">
                <a:solidFill>
                  <a:schemeClr val="bg1"/>
                </a:solidFill>
              </a:rPr>
              <a:t>, </a:t>
            </a:r>
            <a:r>
              <a:rPr lang="ko-KR" altLang="en-US" sz="2800" b="1" dirty="0">
                <a:solidFill>
                  <a:schemeClr val="bg1"/>
                </a:solidFill>
              </a:rPr>
              <a:t>삽화</a:t>
            </a:r>
            <a:r>
              <a:rPr lang="en-US" altLang="ko-KR" sz="2800" b="1" dirty="0">
                <a:solidFill>
                  <a:schemeClr val="bg1"/>
                </a:solidFill>
              </a:rPr>
              <a:t>, </a:t>
            </a:r>
            <a:r>
              <a:rPr lang="ko-KR" altLang="en-US" sz="2800" b="1" dirty="0">
                <a:solidFill>
                  <a:schemeClr val="bg1"/>
                </a:solidFill>
              </a:rPr>
              <a:t>음원</a:t>
            </a:r>
            <a:r>
              <a:rPr lang="en-US" altLang="ko-KR" sz="2800" b="1" dirty="0">
                <a:solidFill>
                  <a:schemeClr val="bg1"/>
                </a:solidFill>
              </a:rPr>
              <a:t>,</a:t>
            </a:r>
            <a:r>
              <a:rPr lang="ko-KR" altLang="en-US" sz="2800" b="1" dirty="0">
                <a:solidFill>
                  <a:schemeClr val="bg1"/>
                </a:solidFill>
              </a:rPr>
              <a:t> 영상 등 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모든 교과서 자료는 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</a:rPr>
              <a:t>주</a:t>
            </a:r>
            <a:r>
              <a:rPr lang="en-US" altLang="ko-KR" sz="2800" b="1" dirty="0">
                <a:solidFill>
                  <a:schemeClr val="bg1"/>
                </a:solidFill>
              </a:rPr>
              <a:t>)</a:t>
            </a:r>
            <a:r>
              <a:rPr lang="ko-KR" altLang="en-US" sz="2800" b="1" dirty="0">
                <a:solidFill>
                  <a:schemeClr val="bg1"/>
                </a:solidFill>
              </a:rPr>
              <a:t>천재교육에 저작재산권이 있습니다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이 영상의 저작재산권은 제작자에게 있습니다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이 영상은 각 초등학교에서 수업에 사용할 수 있습니다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이 외의 방법과 목적으로 이 영상을 사용하거나 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일부 또는 전부를 저장 장치에 저장하거나</a:t>
            </a:r>
            <a:r>
              <a:rPr lang="en-US" altLang="ko-KR" sz="2800" b="1" dirty="0">
                <a:solidFill>
                  <a:schemeClr val="bg1"/>
                </a:solidFill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일부 또는 전부를 다른 자료에 사용하는 것은 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저작권법에 위배될 수 있음을 알려드립니다</a:t>
            </a:r>
          </a:p>
          <a:p>
            <a:pPr marL="0" indent="0" algn="ctr">
              <a:lnSpc>
                <a:spcPct val="270000"/>
              </a:lnSpc>
              <a:buNone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319825-FFE9-4958-8DB0-2B4B8E2864D3}"/>
              </a:ext>
            </a:extLst>
          </p:cNvPr>
          <p:cNvSpPr>
            <a:spLocks noGrp="1"/>
          </p:cNvSpPr>
          <p:nvPr/>
        </p:nvSpPr>
        <p:spPr>
          <a:xfrm>
            <a:off x="323625" y="516295"/>
            <a:ext cx="11165113" cy="5910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이 영상에 사용한 교과서의 지문</a:t>
            </a:r>
            <a:r>
              <a:rPr lang="en-US" altLang="ko-KR" sz="2800" b="1" dirty="0">
                <a:solidFill>
                  <a:schemeClr val="bg1"/>
                </a:solidFill>
              </a:rPr>
              <a:t>, </a:t>
            </a:r>
            <a:r>
              <a:rPr lang="ko-KR" altLang="en-US" sz="2800" b="1" dirty="0">
                <a:solidFill>
                  <a:schemeClr val="bg1"/>
                </a:solidFill>
              </a:rPr>
              <a:t>삽화</a:t>
            </a:r>
            <a:r>
              <a:rPr lang="en-US" altLang="ko-KR" sz="2800" b="1" dirty="0">
                <a:solidFill>
                  <a:schemeClr val="bg1"/>
                </a:solidFill>
              </a:rPr>
              <a:t>, </a:t>
            </a:r>
            <a:r>
              <a:rPr lang="ko-KR" altLang="en-US" sz="2800" b="1" dirty="0">
                <a:solidFill>
                  <a:schemeClr val="bg1"/>
                </a:solidFill>
              </a:rPr>
              <a:t>음원</a:t>
            </a:r>
            <a:r>
              <a:rPr lang="en-US" altLang="ko-KR" sz="2800" b="1" dirty="0">
                <a:solidFill>
                  <a:schemeClr val="bg1"/>
                </a:solidFill>
              </a:rPr>
              <a:t>,</a:t>
            </a:r>
            <a:r>
              <a:rPr lang="ko-KR" altLang="en-US" sz="2800" b="1" dirty="0">
                <a:solidFill>
                  <a:schemeClr val="bg1"/>
                </a:solidFill>
              </a:rPr>
              <a:t> 영상 등 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모든 교과서 자료는 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</a:rPr>
              <a:t>주</a:t>
            </a:r>
            <a:r>
              <a:rPr lang="en-US" altLang="ko-KR" sz="2800" b="1" dirty="0">
                <a:solidFill>
                  <a:schemeClr val="bg1"/>
                </a:solidFill>
              </a:rPr>
              <a:t>)</a:t>
            </a:r>
            <a:r>
              <a:rPr lang="ko-KR" altLang="en-US" sz="2800" b="1" dirty="0">
                <a:solidFill>
                  <a:schemeClr val="bg1"/>
                </a:solidFill>
              </a:rPr>
              <a:t>천재교육에 저작재산권이 있습니다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이 영상의 저작재산권은 제작자에게 있습니다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이 영상은 각 초등학교에서 수업에 사용할 수 있습니다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이 외의 방법과 목적으로 이 영상을 사용하거나 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일부 또는 전부를 저장 장치에 저장하거나</a:t>
            </a:r>
            <a:r>
              <a:rPr lang="en-US" altLang="ko-KR" sz="2800" b="1" dirty="0">
                <a:solidFill>
                  <a:schemeClr val="bg1"/>
                </a:solidFill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일부 또는 전부를 다른 자료에 사용하는 것은 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2800" b="1" dirty="0">
                <a:solidFill>
                  <a:schemeClr val="bg1"/>
                </a:solidFill>
              </a:rPr>
              <a:t>저작권법에 위배될 수 있음을 알려드립니다</a:t>
            </a:r>
          </a:p>
          <a:p>
            <a:pPr marL="0" indent="0" algn="ctr">
              <a:lnSpc>
                <a:spcPct val="270000"/>
              </a:lnSpc>
              <a:buNone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9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49383" y="144958"/>
            <a:ext cx="6294782" cy="58895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Lesson 1  </a:t>
            </a:r>
            <a:r>
              <a:rPr lang="en-US" altLang="ko-KR" sz="3200" dirty="0"/>
              <a:t>Where</a:t>
            </a:r>
            <a:r>
              <a:rPr lang="ko-KR" altLang="en-US" sz="3200" dirty="0"/>
              <a:t> </a:t>
            </a:r>
            <a:r>
              <a:rPr lang="en-US" altLang="ko-KR" sz="3200" dirty="0"/>
              <a:t>Are You From?(4)</a:t>
            </a:r>
            <a:endParaRPr lang="ko-KR" altLang="en-US" sz="32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1718" y="1436913"/>
            <a:ext cx="6294782" cy="899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400" b="1" dirty="0">
                <a:solidFill>
                  <a:srgbClr val="002060"/>
                </a:solidFill>
              </a:rPr>
              <a:t>공부할</a:t>
            </a:r>
            <a:r>
              <a:rPr lang="en-US" altLang="ko-KR" sz="4400" b="1" dirty="0">
                <a:solidFill>
                  <a:srgbClr val="002060"/>
                </a:solidFill>
              </a:rPr>
              <a:t> </a:t>
            </a:r>
            <a:r>
              <a:rPr lang="ko-KR" altLang="en-US" sz="4400" b="1" dirty="0">
                <a:solidFill>
                  <a:srgbClr val="002060"/>
                </a:solidFill>
              </a:rPr>
              <a:t>내용</a:t>
            </a: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1634329" y="2549162"/>
            <a:ext cx="8363571" cy="2789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600" dirty="0"/>
              <a:t>1.  </a:t>
            </a:r>
            <a:r>
              <a:rPr lang="ko-KR" altLang="en-US" sz="3600" dirty="0"/>
              <a:t>자기 소개하는 글 읽고 이해하기</a:t>
            </a:r>
            <a:endParaRPr lang="en-US" altLang="ko-KR" sz="3600" dirty="0"/>
          </a:p>
          <a:p>
            <a:pPr algn="l"/>
            <a:endParaRPr lang="en-US" altLang="ko-KR" sz="1600" dirty="0"/>
          </a:p>
          <a:p>
            <a:pPr algn="l"/>
            <a:endParaRPr lang="en-US" altLang="ko-KR" sz="1600" dirty="0"/>
          </a:p>
          <a:p>
            <a:pPr algn="l"/>
            <a:endParaRPr lang="en-US" altLang="ko-KR" sz="1600" dirty="0"/>
          </a:p>
          <a:p>
            <a:pPr algn="l"/>
            <a:r>
              <a:rPr lang="en-US" altLang="ko-KR" sz="3600" dirty="0"/>
              <a:t>2. </a:t>
            </a:r>
            <a:r>
              <a:rPr lang="ko-KR" altLang="en-US" sz="3600" dirty="0"/>
              <a:t>자기 소개하는 문장 쓰기</a:t>
            </a: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667471" y="279362"/>
            <a:ext cx="3056390" cy="454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1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800" dirty="0">
                <a:solidFill>
                  <a:srgbClr val="0070C0"/>
                </a:solidFill>
              </a:rPr>
              <a:t>English Grade 5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E6ADF2B-216A-4D06-A9EA-7803D08041DC}"/>
              </a:ext>
            </a:extLst>
          </p:cNvPr>
          <p:cNvSpPr/>
          <p:nvPr/>
        </p:nvSpPr>
        <p:spPr>
          <a:xfrm>
            <a:off x="747370" y="744042"/>
            <a:ext cx="3371869" cy="39444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32775EE-D916-4FDD-8A74-D82BE84DCA0F}"/>
              </a:ext>
            </a:extLst>
          </p:cNvPr>
          <p:cNvSpPr/>
          <p:nvPr/>
        </p:nvSpPr>
        <p:spPr>
          <a:xfrm>
            <a:off x="8063376" y="5696595"/>
            <a:ext cx="3371869" cy="39444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610C104-7ADF-42F3-8359-425E61554F45}"/>
              </a:ext>
            </a:extLst>
          </p:cNvPr>
          <p:cNvSpPr/>
          <p:nvPr/>
        </p:nvSpPr>
        <p:spPr>
          <a:xfrm rot="5400000">
            <a:off x="-1057067" y="2927360"/>
            <a:ext cx="4035002" cy="4261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1A7BB7D-FE79-4F04-BB55-04222D50EE4A}"/>
              </a:ext>
            </a:extLst>
          </p:cNvPr>
          <p:cNvSpPr/>
          <p:nvPr/>
        </p:nvSpPr>
        <p:spPr>
          <a:xfrm rot="5400000">
            <a:off x="9204680" y="3466030"/>
            <a:ext cx="4035002" cy="4261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20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75" y="322217"/>
            <a:ext cx="9479671" cy="613083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5B467DC-1DDF-41D9-8718-F300D0400F65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27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058" y="3326185"/>
            <a:ext cx="3914775" cy="866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058" y="1684434"/>
            <a:ext cx="3895725" cy="85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733" y="5141471"/>
            <a:ext cx="3848100" cy="847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595" y="2593454"/>
            <a:ext cx="2449233" cy="1671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타원 7"/>
          <p:cNvSpPr/>
          <p:nvPr/>
        </p:nvSpPr>
        <p:spPr>
          <a:xfrm>
            <a:off x="5738950" y="3387755"/>
            <a:ext cx="766354" cy="74363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2</a:t>
            </a:r>
            <a:endParaRPr lang="ko-KR" altLang="en-US" sz="2800" dirty="0"/>
          </a:p>
        </p:txBody>
      </p:sp>
      <p:sp>
        <p:nvSpPr>
          <p:cNvPr id="9" name="타원 8"/>
          <p:cNvSpPr/>
          <p:nvPr/>
        </p:nvSpPr>
        <p:spPr>
          <a:xfrm>
            <a:off x="5738950" y="1741242"/>
            <a:ext cx="766354" cy="74363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1</a:t>
            </a:r>
            <a:endParaRPr lang="ko-KR" altLang="en-US" sz="2800" dirty="0"/>
          </a:p>
        </p:txBody>
      </p:sp>
      <p:sp>
        <p:nvSpPr>
          <p:cNvPr id="10" name="타원 9"/>
          <p:cNvSpPr/>
          <p:nvPr/>
        </p:nvSpPr>
        <p:spPr>
          <a:xfrm>
            <a:off x="5738950" y="5193516"/>
            <a:ext cx="766354" cy="74363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3</a:t>
            </a:r>
            <a:endParaRPr lang="ko-KR" altLang="en-US" sz="28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F06296-03E0-4961-A0B1-718145E7A71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333795" y="527259"/>
            <a:ext cx="214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Before</a:t>
            </a:r>
            <a:r>
              <a:rPr lang="ko-KR" altLang="en-US" b="1" dirty="0"/>
              <a:t> </a:t>
            </a:r>
            <a:r>
              <a:rPr lang="en-US" altLang="ko-KR" b="1" dirty="0"/>
              <a:t>You Read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35" y="2759056"/>
            <a:ext cx="4575402" cy="2826985"/>
          </a:xfrm>
          <a:prstGeom prst="rect">
            <a:avLst/>
          </a:prstGeom>
        </p:spPr>
      </p:pic>
      <p:sp>
        <p:nvSpPr>
          <p:cNvPr id="8" name="모서리가 둥근 사각형 설명선 7"/>
          <p:cNvSpPr/>
          <p:nvPr/>
        </p:nvSpPr>
        <p:spPr>
          <a:xfrm>
            <a:off x="2167270" y="2036245"/>
            <a:ext cx="2791096" cy="722811"/>
          </a:xfrm>
          <a:prstGeom prst="wedgeRoundRectCallout">
            <a:avLst>
              <a:gd name="adj1" fmla="val 77746"/>
              <a:gd name="adj2" fmla="val 128764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I like Pizza.</a:t>
            </a:r>
            <a:endParaRPr lang="ko-KR" altLang="en-US" sz="2800" b="1" dirty="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1266881" y="4094172"/>
            <a:ext cx="3691485" cy="819577"/>
          </a:xfrm>
          <a:prstGeom prst="wedgeRoundRectCallout">
            <a:avLst>
              <a:gd name="adj1" fmla="val 69825"/>
              <a:gd name="adj2" fmla="val 8267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I can swim well.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8E8438-EEEE-44DF-A55C-36A8BC96EC8D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333795" y="527259"/>
            <a:ext cx="2367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Before</a:t>
            </a:r>
            <a:r>
              <a:rPr lang="ko-KR" altLang="en-US" b="1" dirty="0"/>
              <a:t> </a:t>
            </a:r>
            <a:r>
              <a:rPr lang="en-US" altLang="ko-KR" b="1" dirty="0"/>
              <a:t>You Read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5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7" y="0"/>
            <a:ext cx="62865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EA7434D-0A8B-4927-A40D-54488E58BFE7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93D7886-4EB2-4EE5-9E80-B5052A05DBC3}"/>
              </a:ext>
            </a:extLst>
          </p:cNvPr>
          <p:cNvSpPr/>
          <p:nvPr/>
        </p:nvSpPr>
        <p:spPr>
          <a:xfrm>
            <a:off x="1026400" y="415290"/>
            <a:ext cx="10353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00B050"/>
                </a:solidFill>
              </a:rPr>
              <a:t>Let’s </a:t>
            </a:r>
            <a:r>
              <a:rPr lang="en-US" altLang="ko-KR" sz="3600" b="1" dirty="0"/>
              <a:t>Read  </a:t>
            </a:r>
            <a:r>
              <a:rPr lang="ko-KR" altLang="en-US" sz="1600" b="1" dirty="0"/>
              <a:t>자기를 소개하는 글을 읽어 봅시다</a:t>
            </a:r>
            <a:r>
              <a:rPr lang="en-US" altLang="ko-KR" sz="1600" b="1" dirty="0"/>
              <a:t>.</a:t>
            </a:r>
          </a:p>
          <a:p>
            <a:r>
              <a:rPr lang="en-US" altLang="ko-KR" sz="2000" b="1" dirty="0"/>
              <a:t>Look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and Think</a:t>
            </a:r>
          </a:p>
          <a:p>
            <a:pPr marL="342900" indent="-342900">
              <a:buAutoNum type="alphaUcPeriod"/>
            </a:pPr>
            <a:endParaRPr lang="en-US" altLang="ko-KR" sz="16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12FEE03-D5C4-4C19-B1CB-BC85EDD02546}"/>
              </a:ext>
            </a:extLst>
          </p:cNvPr>
          <p:cNvGrpSpPr/>
          <p:nvPr/>
        </p:nvGrpSpPr>
        <p:grpSpPr>
          <a:xfrm>
            <a:off x="2840396" y="1130868"/>
            <a:ext cx="7565938" cy="5647509"/>
            <a:chOff x="2840396" y="1130868"/>
            <a:chExt cx="7565938" cy="564750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0396" y="1130868"/>
              <a:ext cx="7565938" cy="5647509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2913826" y="1896193"/>
              <a:ext cx="2647406" cy="20552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3249282" y="4059643"/>
            <a:ext cx="2785757" cy="285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299" y="1927095"/>
            <a:ext cx="1071479" cy="145287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419972" y="2770589"/>
            <a:ext cx="1039997" cy="316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265733" y="3465160"/>
            <a:ext cx="1023150" cy="313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03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7" y="0"/>
            <a:ext cx="62865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396" y="1130868"/>
            <a:ext cx="7565938" cy="564750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250543" y="1989882"/>
            <a:ext cx="1530468" cy="3816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171320" y="2329728"/>
            <a:ext cx="1130713" cy="3816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254190" y="2706222"/>
            <a:ext cx="520007" cy="316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882539" y="3017586"/>
            <a:ext cx="901217" cy="4170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084246" y="3504132"/>
            <a:ext cx="1023150" cy="313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EA7434D-0A8B-4927-A40D-54488E58BFE7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93D7886-4EB2-4EE5-9E80-B5052A05DBC3}"/>
              </a:ext>
            </a:extLst>
          </p:cNvPr>
          <p:cNvSpPr/>
          <p:nvPr/>
        </p:nvSpPr>
        <p:spPr>
          <a:xfrm>
            <a:off x="1026400" y="415290"/>
            <a:ext cx="10353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00B050"/>
                </a:solidFill>
              </a:rPr>
              <a:t>Let’s </a:t>
            </a:r>
            <a:r>
              <a:rPr lang="en-US" altLang="ko-KR" sz="3600" b="1" dirty="0"/>
              <a:t>Read  </a:t>
            </a:r>
            <a:r>
              <a:rPr lang="ko-KR" altLang="en-US" sz="1600" b="1" dirty="0"/>
              <a:t>자기를 소개하는 글을 읽어 봅시다</a:t>
            </a:r>
            <a:r>
              <a:rPr lang="en-US" altLang="ko-KR" sz="1600" b="1" dirty="0"/>
              <a:t>.</a:t>
            </a:r>
          </a:p>
          <a:p>
            <a:r>
              <a:rPr lang="en-US" altLang="ko-KR" sz="2000" b="1" dirty="0"/>
              <a:t>Look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and Think</a:t>
            </a:r>
          </a:p>
          <a:p>
            <a:pPr marL="342900" indent="-342900">
              <a:buAutoNum type="alphaUcPeriod"/>
            </a:pPr>
            <a:endParaRPr lang="en-US" altLang="ko-KR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2882539" y="1766104"/>
            <a:ext cx="2647406" cy="2055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249282" y="4059643"/>
            <a:ext cx="2785757" cy="285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299" y="1927095"/>
            <a:ext cx="1071479" cy="145287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419972" y="2770589"/>
            <a:ext cx="1039997" cy="316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265733" y="3465160"/>
            <a:ext cx="1023150" cy="313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0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28" grpId="0" animBg="1"/>
      <p:bldP spid="2" grpId="0" animBg="1"/>
      <p:bldP spid="12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884" y="1130868"/>
            <a:ext cx="7279279" cy="57271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37" y="0"/>
            <a:ext cx="628650" cy="6858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349517" y="1997643"/>
            <a:ext cx="1743315" cy="3816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288882" y="2396960"/>
            <a:ext cx="1069808" cy="3816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349517" y="2778350"/>
            <a:ext cx="520007" cy="316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6288882" y="3094830"/>
            <a:ext cx="580641" cy="4170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357949" y="3496581"/>
            <a:ext cx="1023150" cy="313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EA7434D-0A8B-4927-A40D-54488E58BFE7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93D7886-4EB2-4EE5-9E80-B5052A05DBC3}"/>
              </a:ext>
            </a:extLst>
          </p:cNvPr>
          <p:cNvSpPr/>
          <p:nvPr/>
        </p:nvSpPr>
        <p:spPr>
          <a:xfrm>
            <a:off x="1026400" y="415290"/>
            <a:ext cx="10353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00B050"/>
                </a:solidFill>
              </a:rPr>
              <a:t>Let’s </a:t>
            </a:r>
            <a:r>
              <a:rPr lang="en-US" altLang="ko-KR" sz="3600" b="1" dirty="0"/>
              <a:t>Read  </a:t>
            </a:r>
            <a:r>
              <a:rPr lang="ko-KR" altLang="en-US" sz="1600" b="1" dirty="0"/>
              <a:t>자기를 소개하는 글을 읽어 봅시다</a:t>
            </a:r>
            <a:r>
              <a:rPr lang="en-US" altLang="ko-KR" sz="1600" b="1" dirty="0"/>
              <a:t>.</a:t>
            </a:r>
          </a:p>
          <a:p>
            <a:r>
              <a:rPr lang="en-US" altLang="ko-KR" sz="2000" b="1" dirty="0"/>
              <a:t>Look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and Think</a:t>
            </a:r>
          </a:p>
          <a:p>
            <a:pPr marL="342900" indent="-342900">
              <a:buAutoNum type="alphaUcPeriod"/>
            </a:pPr>
            <a:endParaRPr lang="en-US" altLang="ko-KR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6034987" y="1845979"/>
            <a:ext cx="2647406" cy="2055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349517" y="4093843"/>
            <a:ext cx="2831807" cy="285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533327" y="2715351"/>
            <a:ext cx="1039997" cy="316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053325" y="3496580"/>
            <a:ext cx="519999" cy="313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2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28" grpId="0" animBg="1"/>
      <p:bldP spid="2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7" y="0"/>
            <a:ext cx="628650" cy="6858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153687" y="4113257"/>
            <a:ext cx="4145873" cy="2411729"/>
            <a:chOff x="1220733" y="2128897"/>
            <a:chExt cx="5216726" cy="3181312"/>
          </a:xfrm>
        </p:grpSpPr>
        <p:sp>
          <p:nvSpPr>
            <p:cNvPr id="13" name="직사각형 12"/>
            <p:cNvSpPr/>
            <p:nvPr/>
          </p:nvSpPr>
          <p:spPr>
            <a:xfrm>
              <a:off x="1220733" y="2128897"/>
              <a:ext cx="5216726" cy="31813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281" y="2176784"/>
              <a:ext cx="1071479" cy="145287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095" y="3571288"/>
              <a:ext cx="2093800" cy="1622601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7728" y="2341449"/>
              <a:ext cx="2037425" cy="2756206"/>
            </a:xfrm>
            <a:prstGeom prst="rect">
              <a:avLst/>
            </a:prstGeom>
          </p:spPr>
        </p:pic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2D28E8D-82A3-4186-828D-9E42201CC6AB}"/>
              </a:ext>
            </a:extLst>
          </p:cNvPr>
          <p:cNvSpPr/>
          <p:nvPr/>
        </p:nvSpPr>
        <p:spPr>
          <a:xfrm>
            <a:off x="1026400" y="415290"/>
            <a:ext cx="103535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00B050"/>
                </a:solidFill>
              </a:rPr>
              <a:t>Let’s </a:t>
            </a:r>
            <a:r>
              <a:rPr lang="en-US" altLang="ko-KR" sz="3600" b="1" dirty="0"/>
              <a:t>Practice </a:t>
            </a:r>
            <a:r>
              <a:rPr lang="ko-KR" altLang="en-US" sz="1600" b="1" dirty="0"/>
              <a:t> 문장의 뜻을 생각하며 읽기 연습 해 봅시다</a:t>
            </a:r>
            <a:r>
              <a:rPr lang="en-US" altLang="ko-KR" sz="1600" b="1" dirty="0"/>
              <a:t>.</a:t>
            </a:r>
          </a:p>
          <a:p>
            <a:pPr marL="342900" indent="-342900">
              <a:buAutoNum type="alphaUcPeriod"/>
            </a:pPr>
            <a:endParaRPr lang="en-US" altLang="ko-KR" sz="1600" b="1" dirty="0"/>
          </a:p>
          <a:p>
            <a:pPr marL="342900" indent="-342900">
              <a:buAutoNum type="alphaUcPeriod"/>
            </a:pPr>
            <a:endParaRPr lang="en-US" altLang="ko-KR" sz="1600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FDF197E-AB4C-4944-B698-915043790D46}"/>
              </a:ext>
            </a:extLst>
          </p:cNvPr>
          <p:cNvSpPr/>
          <p:nvPr/>
        </p:nvSpPr>
        <p:spPr>
          <a:xfrm rot="5400000">
            <a:off x="-2838133" y="3274462"/>
            <a:ext cx="6858002" cy="3090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53686" y="1608616"/>
            <a:ext cx="4145873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Hi,  my  name  is  </a:t>
            </a:r>
            <a:r>
              <a:rPr lang="en-US" altLang="ko-KR" b="1" dirty="0" err="1"/>
              <a:t>Sora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from  Canada.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am  eleven  years  old.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like </a:t>
            </a:r>
            <a:r>
              <a:rPr lang="en-US" altLang="ko-KR" b="1" dirty="0" err="1"/>
              <a:t>Bibimbap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I  can  do  </a:t>
            </a:r>
            <a:r>
              <a:rPr lang="en-US" altLang="ko-KR" b="1" dirty="0" err="1"/>
              <a:t>teagwondo</a:t>
            </a:r>
            <a:r>
              <a:rPr lang="en-US" altLang="ko-KR" b="1" dirty="0"/>
              <a:t>  well.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96816" y="2122115"/>
            <a:ext cx="1367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Korea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77234" y="2512364"/>
            <a:ext cx="7947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twelve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7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4|5.6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6.4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8.8|4.8|3.9|0.7|4.2|3.7|1|4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|12.5|8|6.2|1.5|4.2|5.9|1.9|3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2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4.8|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9.1|13.5|15|16.9|7.4|11.6|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9|5.6|5.6|7.2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TM10001105[[fn=자르기]]</Template>
  <TotalTime>1191</TotalTime>
  <Words>483</Words>
  <Application>Microsoft Office PowerPoint</Application>
  <PresentationFormat>와이드스크린</PresentationFormat>
  <Paragraphs>101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Franklin Gothic Book</vt:lpstr>
      <vt:lpstr>Crop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정리하기</vt:lpstr>
      <vt:lpstr>도전! 나도 할 수 있어요!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4학년 영어</dc:title>
  <dc:creator>Windows 사용자</dc:creator>
  <cp:lastModifiedBy>ham soonai</cp:lastModifiedBy>
  <cp:revision>104</cp:revision>
  <dcterms:created xsi:type="dcterms:W3CDTF">2020-04-08T01:19:25Z</dcterms:created>
  <dcterms:modified xsi:type="dcterms:W3CDTF">2020-04-21T07:54:06Z</dcterms:modified>
</cp:coreProperties>
</file>